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62" r:id="rId3"/>
    <p:sldId id="275" r:id="rId4"/>
    <p:sldId id="264" r:id="rId5"/>
    <p:sldId id="263" r:id="rId6"/>
    <p:sldId id="265" r:id="rId7"/>
    <p:sldId id="273" r:id="rId8"/>
    <p:sldId id="266" r:id="rId9"/>
    <p:sldId id="267" r:id="rId10"/>
    <p:sldId id="271" r:id="rId11"/>
    <p:sldId id="272" r:id="rId12"/>
    <p:sldId id="27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357585"/>
          </a:xfrm>
        </p:spPr>
        <p:txBody>
          <a:bodyPr>
            <a:normAutofit fontScale="90000"/>
          </a:bodyPr>
          <a:lstStyle/>
          <a:p>
            <a:r>
              <a:rPr lang="lv-LV" dirty="0"/>
              <a:t/>
            </a:r>
            <a:br>
              <a:rPr lang="lv-LV" dirty="0"/>
            </a:br>
            <a:r>
              <a:rPr lang="lv-LV" sz="1600" dirty="0"/>
              <a:t>NORDPLUS projekts</a:t>
            </a:r>
            <a:br>
              <a:rPr lang="lv-LV" sz="1600" dirty="0"/>
            </a:br>
            <a:r>
              <a:rPr lang="lv-LV" sz="1600" b="1" dirty="0"/>
              <a:t>„Studēt vai strādāt?”</a:t>
            </a:r>
            <a:r>
              <a:rPr lang="lv-LV" sz="1600" dirty="0"/>
              <a:t/>
            </a:r>
            <a:br>
              <a:rPr lang="lv-LV" sz="1600" dirty="0"/>
            </a:br>
            <a:r>
              <a:rPr lang="lv-LV" sz="1600" b="1" dirty="0"/>
              <a:t>(„To </a:t>
            </a:r>
            <a:r>
              <a:rPr lang="lv-LV" sz="1600" b="1" dirty="0" err="1"/>
              <a:t>study</a:t>
            </a:r>
            <a:r>
              <a:rPr lang="lv-LV" sz="1600" b="1" dirty="0"/>
              <a:t> </a:t>
            </a:r>
            <a:r>
              <a:rPr lang="lv-LV" sz="1600" b="1" dirty="0" err="1"/>
              <a:t>or</a:t>
            </a:r>
            <a:r>
              <a:rPr lang="lv-LV" sz="1600" b="1" dirty="0"/>
              <a:t> to </a:t>
            </a:r>
            <a:r>
              <a:rPr lang="lv-LV" sz="1600" b="1" dirty="0" err="1"/>
              <a:t>work</a:t>
            </a:r>
            <a:r>
              <a:rPr lang="lv-LV" sz="1600" b="1" dirty="0"/>
              <a:t>?”)</a:t>
            </a:r>
            <a:r>
              <a:rPr lang="lv-LV" sz="1600" dirty="0"/>
              <a:t/>
            </a:r>
            <a:br>
              <a:rPr lang="lv-LV" sz="1600" dirty="0"/>
            </a:br>
            <a:r>
              <a:rPr lang="lv-LV" sz="1600" dirty="0"/>
              <a:t>projekta nr. </a:t>
            </a:r>
            <a:br>
              <a:rPr lang="lv-LV" sz="1600" dirty="0"/>
            </a:br>
            <a:r>
              <a:rPr lang="lv-LV" sz="1600" b="1" dirty="0"/>
              <a:t>         </a:t>
            </a:r>
            <a:r>
              <a:rPr lang="lv-LV" sz="1600" b="1" dirty="0" smtClean="0"/>
              <a:t>NPJR-2014/10407</a:t>
            </a:r>
            <a:br>
              <a:rPr lang="lv-LV" sz="1600" b="1" dirty="0" smtClean="0"/>
            </a:br>
            <a:r>
              <a:rPr lang="lv-LV" sz="1600" b="1" dirty="0"/>
              <a:t/>
            </a:r>
            <a:br>
              <a:rPr lang="lv-LV" sz="1600" b="1" dirty="0"/>
            </a:br>
            <a:r>
              <a:rPr lang="lv-LV" dirty="0"/>
              <a:t/>
            </a:r>
            <a:br>
              <a:rPr lang="lv-LV" dirty="0"/>
            </a:br>
            <a:r>
              <a:rPr lang="lv-LV" b="1" dirty="0" err="1" smtClean="0"/>
              <a:t>Latvian</a:t>
            </a:r>
            <a:r>
              <a:rPr lang="lv-LV" b="1" dirty="0" smtClean="0"/>
              <a:t> </a:t>
            </a:r>
            <a:r>
              <a:rPr lang="lv-LV" b="1" dirty="0" err="1" smtClean="0"/>
              <a:t>Education</a:t>
            </a:r>
            <a:r>
              <a:rPr lang="lv-LV" b="1" dirty="0" smtClean="0"/>
              <a:t> </a:t>
            </a:r>
            <a:r>
              <a:rPr lang="lv-LV" b="1" dirty="0" err="1" smtClean="0"/>
              <a:t>system</a:t>
            </a:r>
            <a:endParaRPr lang="lv-LV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lv-LV" dirty="0" smtClean="0"/>
          </a:p>
          <a:p>
            <a:endParaRPr lang="lv-LV" dirty="0"/>
          </a:p>
          <a:p>
            <a:r>
              <a:rPr lang="lv-LV" dirty="0" smtClean="0"/>
              <a:t>                                       Sintija </a:t>
            </a:r>
            <a:r>
              <a:rPr lang="lv-LV" dirty="0" err="1" smtClean="0"/>
              <a:t>Ločmele</a:t>
            </a:r>
            <a:endParaRPr lang="lv-LV" dirty="0"/>
          </a:p>
        </p:txBody>
      </p:sp>
      <p:pic>
        <p:nvPicPr>
          <p:cNvPr id="4" name="Picture 3" descr="http://www.viaa.gov.lv/images/news/10/4910/txt_20_4911_copy_of_krasains_lv_copy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728" y="714356"/>
            <a:ext cx="982408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ttēls 3" descr="Nordplus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85800"/>
            <a:ext cx="1529482" cy="571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:\Dati\Desktop\Nordplus_Lietuva\Logo\Logo_LT\logo2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57200"/>
            <a:ext cx="1566728" cy="88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114800"/>
            <a:ext cx="320623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higher education 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b="1" dirty="0" smtClean="0"/>
              <a:t>    </a:t>
            </a:r>
            <a:r>
              <a:rPr lang="en-US" b="1" dirty="0" smtClean="0"/>
              <a:t>Academic higher education </a:t>
            </a:r>
            <a:r>
              <a:rPr lang="en-US" dirty="0" err="1" smtClean="0"/>
              <a:t>programmes</a:t>
            </a:r>
            <a:r>
              <a:rPr lang="en-US" dirty="0" smtClean="0"/>
              <a:t> are based upon fundamental and/or applied science; they usually comprise a thesis at the end of each stage and lead to a</a:t>
            </a:r>
            <a:r>
              <a:rPr lang="lv-LV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Bachelor’s degree</a:t>
            </a:r>
            <a:r>
              <a:rPr lang="en-US" dirty="0" smtClean="0"/>
              <a:t> </a:t>
            </a:r>
            <a:r>
              <a:rPr lang="en-US" i="1" dirty="0" smtClean="0"/>
              <a:t>(</a:t>
            </a:r>
            <a:r>
              <a:rPr lang="en-US" i="1" dirty="0" err="1" smtClean="0"/>
              <a:t>Bakalaurs</a:t>
            </a:r>
            <a:r>
              <a:rPr lang="en-US" dirty="0" smtClean="0"/>
              <a:t>)</a:t>
            </a:r>
            <a:r>
              <a:rPr lang="lv-LV" dirty="0" smtClean="0"/>
              <a:t>(3-4 </a:t>
            </a:r>
            <a:r>
              <a:rPr lang="lv-LV" dirty="0" err="1" smtClean="0"/>
              <a:t>years</a:t>
            </a:r>
            <a:r>
              <a:rPr lang="lv-LV" dirty="0" smtClean="0"/>
              <a:t>)</a:t>
            </a:r>
            <a:r>
              <a:rPr lang="en-US" dirty="0" smtClean="0"/>
              <a:t> </a:t>
            </a:r>
            <a:endParaRPr lang="lv-LV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Master’s degree</a:t>
            </a:r>
            <a:r>
              <a:rPr lang="en-US" dirty="0" smtClean="0"/>
              <a:t> </a:t>
            </a:r>
            <a:r>
              <a:rPr lang="en-US" i="1" dirty="0" smtClean="0"/>
              <a:t>(</a:t>
            </a:r>
            <a:r>
              <a:rPr lang="en-US" i="1" dirty="0" err="1" smtClean="0"/>
              <a:t>Maģistrs</a:t>
            </a:r>
            <a:r>
              <a:rPr lang="en-US" i="1" dirty="0" smtClean="0"/>
              <a:t>)</a:t>
            </a:r>
            <a:r>
              <a:rPr lang="en-US" dirty="0" smtClean="0"/>
              <a:t>. </a:t>
            </a:r>
            <a:endParaRPr lang="lv-LV" dirty="0" smtClean="0"/>
          </a:p>
          <a:p>
            <a:pPr algn="just"/>
            <a:r>
              <a:rPr lang="lv-LV" b="1" dirty="0" err="1" smtClean="0"/>
              <a:t>Doctor’s</a:t>
            </a:r>
            <a:r>
              <a:rPr lang="lv-LV" b="1" dirty="0" smtClean="0"/>
              <a:t> </a:t>
            </a:r>
            <a:r>
              <a:rPr lang="lv-LV" b="1" dirty="0" err="1" smtClean="0"/>
              <a:t>degree</a:t>
            </a:r>
            <a:r>
              <a:rPr lang="lv-LV" b="1" dirty="0" smtClean="0"/>
              <a:t> </a:t>
            </a:r>
            <a:r>
              <a:rPr lang="lv-LV" dirty="0" smtClean="0"/>
              <a:t>(Doktora grāds)(3-4 </a:t>
            </a:r>
            <a:r>
              <a:rPr lang="lv-LV" dirty="0" err="1" smtClean="0"/>
              <a:t>years</a:t>
            </a:r>
            <a:r>
              <a:rPr lang="lv-LV" dirty="0" smtClean="0"/>
              <a:t>)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Tuition fee 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7620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The tuition at pre-school, basic and secondary education in a state or municipality founded educational establishments is funded from the national or municipal budget</a:t>
            </a:r>
            <a:r>
              <a:rPr lang="lv-LV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Foreigners or non-citizens pay for their education in accordance with the agreement concluded with the respective educational establishment. </a:t>
            </a:r>
            <a:endParaRPr lang="lv-LV" dirty="0" smtClean="0"/>
          </a:p>
          <a:p>
            <a:pPr>
              <a:buNone/>
            </a:pPr>
            <a:endParaRPr lang="en-US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Adult education 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77724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dirty="0" smtClean="0"/>
              <a:t>Adult education includes all types of formal, non-formal and informal education including further and interest education, professional upgrading and in-service training. It is provided to satisfy needs in lifelong education process to support personal development and competitiveness in the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market regardless of person’s age and previous education. 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v-LV" sz="6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ohiok.com/img/yourspacecooment/meredo/thank-you/thank-yo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7271462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lv-LV" sz="2800" b="1" dirty="0" smtClean="0"/>
              <a:t>DIAGRAM OF LATVIAN EDUCATIONAL  SYSTEM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9" y="838200"/>
          <a:ext cx="785114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85800"/>
                <a:gridCol w="1259840"/>
                <a:gridCol w="1257300"/>
                <a:gridCol w="914400"/>
                <a:gridCol w="609600"/>
                <a:gridCol w="533400"/>
                <a:gridCol w="8382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err="1" smtClean="0"/>
                        <a:t>Theoretical</a:t>
                      </a:r>
                      <a:r>
                        <a:rPr lang="lv-LV" sz="1200" baseline="0" dirty="0" smtClean="0"/>
                        <a:t> </a:t>
                      </a:r>
                    </a:p>
                    <a:p>
                      <a:pPr algn="ctr"/>
                      <a:r>
                        <a:rPr lang="lv-LV" sz="1200" baseline="0" dirty="0" err="1" smtClean="0"/>
                        <a:t>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err="1" smtClean="0"/>
                        <a:t>Level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endParaRPr lang="lv-LV" sz="1200" b="1" dirty="0" smtClean="0"/>
                    </a:p>
                    <a:p>
                      <a:r>
                        <a:rPr lang="lv-LV" sz="1200" b="1" dirty="0" smtClean="0"/>
                        <a:t>24 </a:t>
                      </a:r>
                      <a:r>
                        <a:rPr lang="lv-LV" sz="1200" b="1" dirty="0" err="1" smtClean="0"/>
                        <a:t>and</a:t>
                      </a:r>
                      <a:r>
                        <a:rPr lang="lv-LV" sz="1200" b="1" baseline="0" dirty="0" smtClean="0"/>
                        <a:t> </a:t>
                      </a:r>
                      <a:r>
                        <a:rPr lang="lv-LV" sz="1200" b="1" baseline="0" dirty="0" err="1" smtClean="0"/>
                        <a:t>more</a:t>
                      </a:r>
                      <a:endParaRPr lang="lv-LV" sz="1200" b="1" dirty="0" smtClean="0"/>
                    </a:p>
                    <a:p>
                      <a:r>
                        <a:rPr lang="lv-LV" sz="1200" b="1" dirty="0" smtClean="0"/>
                        <a:t>23</a:t>
                      </a:r>
                    </a:p>
                    <a:p>
                      <a:r>
                        <a:rPr lang="lv-LV" sz="1200" b="1" dirty="0" smtClean="0"/>
                        <a:t>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TERTIARY LEVEL</a:t>
                      </a:r>
                      <a:endParaRPr lang="en-US" sz="16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lv-LV" sz="1600" b="1" dirty="0" smtClean="0"/>
                    </a:p>
                    <a:p>
                      <a:pPr algn="ctr"/>
                      <a:r>
                        <a:rPr lang="lv-LV" sz="1600" b="1" dirty="0" smtClean="0"/>
                        <a:t>HIGHER</a:t>
                      </a:r>
                      <a:r>
                        <a:rPr lang="lv-LV" sz="1600" b="1" baseline="0" dirty="0" smtClean="0"/>
                        <a:t>   EDUCATION ESTABLISHMENT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 ADULT  EDUCATION </a:t>
                      </a:r>
                      <a:endParaRPr lang="en-US" sz="16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200" b="1" dirty="0" smtClean="0"/>
                        <a:t>21</a:t>
                      </a:r>
                    </a:p>
                    <a:p>
                      <a:r>
                        <a:rPr lang="lv-LV" sz="1200" b="1" dirty="0" smtClean="0"/>
                        <a:t>20</a:t>
                      </a:r>
                      <a:endParaRPr lang="en-US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/>
                        <a:t>SECONDARY LEVEL</a:t>
                      </a:r>
                      <a:endParaRPr lang="en-US" sz="16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VOCATIONAL SCHOOLS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200" b="1" dirty="0" smtClean="0"/>
                        <a:t>19</a:t>
                      </a:r>
                    </a:p>
                    <a:p>
                      <a:r>
                        <a:rPr lang="lv-LV" sz="1200" b="1" dirty="0" smtClean="0"/>
                        <a:t>18</a:t>
                      </a:r>
                    </a:p>
                    <a:p>
                      <a:r>
                        <a:rPr lang="lv-LV" sz="1200" b="1" dirty="0" smtClean="0"/>
                        <a:t>17</a:t>
                      </a:r>
                      <a:endParaRPr lang="en-US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SECONDARY SCHOOLS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SPECIAL   EDUCATION</a:t>
                      </a:r>
                      <a:endParaRPr lang="en-US" sz="16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 rowSpan="2">
                  <a:txBody>
                    <a:bodyPr/>
                    <a:lstStyle/>
                    <a:p>
                      <a:r>
                        <a:rPr lang="lv-LV" sz="1200" b="1" dirty="0" smtClean="0"/>
                        <a:t>16</a:t>
                      </a:r>
                    </a:p>
                    <a:p>
                      <a:r>
                        <a:rPr lang="lv-LV" sz="1200" b="1" dirty="0" smtClean="0"/>
                        <a:t>15</a:t>
                      </a:r>
                    </a:p>
                    <a:p>
                      <a:r>
                        <a:rPr lang="lv-LV" sz="1200" b="1" dirty="0" smtClean="0"/>
                        <a:t>14</a:t>
                      </a:r>
                    </a:p>
                    <a:p>
                      <a:r>
                        <a:rPr lang="lv-LV" sz="1200" b="1" dirty="0" smtClean="0"/>
                        <a:t>13</a:t>
                      </a:r>
                    </a:p>
                    <a:p>
                      <a:r>
                        <a:rPr lang="lv-LV" sz="1200" b="1" dirty="0" smtClean="0"/>
                        <a:t>12</a:t>
                      </a:r>
                      <a:endParaRPr lang="en-US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BASIC SCHOOLS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200" b="1" dirty="0" smtClean="0"/>
                        <a:t>11</a:t>
                      </a:r>
                    </a:p>
                    <a:p>
                      <a:r>
                        <a:rPr lang="lv-LV" sz="1200" b="1" dirty="0" smtClean="0"/>
                        <a:t>10</a:t>
                      </a:r>
                    </a:p>
                    <a:p>
                      <a:r>
                        <a:rPr lang="lv-LV" sz="1200" b="1" dirty="0" smtClean="0"/>
                        <a:t>9</a:t>
                      </a:r>
                    </a:p>
                    <a:p>
                      <a:r>
                        <a:rPr lang="lv-LV" sz="1200" b="1" dirty="0" smtClean="0"/>
                        <a:t>8</a:t>
                      </a:r>
                    </a:p>
                    <a:p>
                      <a:r>
                        <a:rPr lang="lv-LV" sz="1200" b="1" dirty="0" smtClean="0"/>
                        <a:t>7</a:t>
                      </a:r>
                      <a:endParaRPr lang="en-US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PRIMARY LEVEL</a:t>
                      </a:r>
                      <a:endParaRPr lang="en-US" sz="16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PRIMARY</a:t>
                      </a:r>
                      <a:r>
                        <a:rPr lang="lv-LV" sz="1600" b="1" baseline="0" dirty="0" smtClean="0"/>
                        <a:t>/</a:t>
                      </a:r>
                      <a:r>
                        <a:rPr lang="lv-LV" sz="1600" b="1" dirty="0" smtClean="0"/>
                        <a:t>ELEMENTARY SCHOOLS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200" b="1" dirty="0" smtClean="0"/>
                        <a:t>6</a:t>
                      </a:r>
                    </a:p>
                    <a:p>
                      <a:r>
                        <a:rPr lang="lv-LV" sz="1200" b="1" dirty="0" smtClean="0"/>
                        <a:t>5</a:t>
                      </a:r>
                    </a:p>
                    <a:p>
                      <a:r>
                        <a:rPr lang="lv-LV" sz="1200" b="1" dirty="0" smtClean="0"/>
                        <a:t>4</a:t>
                      </a:r>
                    </a:p>
                    <a:p>
                      <a:r>
                        <a:rPr lang="lv-LV" sz="1200" b="1" dirty="0" smtClean="0"/>
                        <a:t>3</a:t>
                      </a:r>
                    </a:p>
                    <a:p>
                      <a:r>
                        <a:rPr lang="lv-LV" sz="1200" b="1" dirty="0" smtClean="0"/>
                        <a:t>2</a:t>
                      </a:r>
                    </a:p>
                    <a:p>
                      <a:r>
                        <a:rPr lang="lv-LV" sz="1200" b="1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lv-LV" sz="1600" b="1" dirty="0" smtClean="0"/>
                        <a:t>PRE-SCHOOL </a:t>
                      </a:r>
                      <a:r>
                        <a:rPr lang="lv-LV" sz="1600" b="1" baseline="0" dirty="0" smtClean="0"/>
                        <a:t>(KINDERGARTEN)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STRUCTURE   OF  THE LATVIAN  EDUCATION    SYSTEM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229600" cy="456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87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BASIC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BASIC VOCATIONAL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</a:t>
                      </a:r>
                      <a:r>
                        <a:rPr lang="en-US" sz="14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SECONDARY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VOCATIONAL </a:t>
                      </a:r>
                      <a:r>
                        <a:rPr lang="en-US" sz="14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SECONDARY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VOCATIONAL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958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Type of school providing this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Basic School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Vocational Basic School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Secondary School, Gymnasium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Vocational Secondary School. Vocational Gymnasium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Vocational School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7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Length of program in years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7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Age level, </a:t>
                      </a:r>
                      <a:r>
                        <a:rPr lang="en-US" sz="1200" b="1" dirty="0" err="1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from__to</a:t>
                      </a: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__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7 - 15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16 - 18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16 - 19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15 - 19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15 - 18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7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Certificate/</a:t>
                      </a:r>
                      <a:r>
                        <a:rPr lang="lv-LV" sz="1200" b="1" dirty="0" smtClean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diploma </a:t>
                      </a: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awarded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Certificate of Basic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Certificate of Basic Vocational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Certificate of General Secondary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Diploma of Secondary Vocational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Certificate of Vocational Education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6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Primary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None/>
            </a:pPr>
            <a:r>
              <a:rPr lang="lv-LV" dirty="0" smtClean="0"/>
              <a:t>	</a:t>
            </a:r>
            <a:r>
              <a:rPr lang="en-US" b="1" dirty="0" smtClean="0"/>
              <a:t>Latvian education is compulsory and free for children between ages 5 and 18. </a:t>
            </a:r>
            <a:endParaRPr lang="lv-LV" b="1" dirty="0" smtClean="0"/>
          </a:p>
          <a:p>
            <a:pPr algn="just">
              <a:lnSpc>
                <a:spcPct val="110000"/>
              </a:lnSpc>
              <a:buNone/>
            </a:pPr>
            <a:r>
              <a:rPr lang="lv-LV" b="1" dirty="0" smtClean="0"/>
              <a:t>	</a:t>
            </a:r>
            <a:r>
              <a:rPr lang="en-US" b="1" dirty="0" smtClean="0"/>
              <a:t>The first 9 years are spent in primary schools that provide a basic academic education.</a:t>
            </a:r>
          </a:p>
          <a:p>
            <a:endParaRPr lang="lv-LV" dirty="0"/>
          </a:p>
        </p:txBody>
      </p:sp>
      <p:pic>
        <p:nvPicPr>
          <p:cNvPr id="4098" name="Picture 2" descr="C:\Users\Neo\AppData\Local\Microsoft\Windows\Temporary Internet Files\Content.IE5\6R95N9UK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114800"/>
            <a:ext cx="2100404" cy="19721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1" y="609600"/>
          <a:ext cx="7620004" cy="5888736"/>
        </p:xfrm>
        <a:graphic>
          <a:graphicData uri="http://schemas.openxmlformats.org/drawingml/2006/table">
            <a:tbl>
              <a:tblPr/>
              <a:tblGrid>
                <a:gridCol w="1653394"/>
                <a:gridCol w="445622"/>
                <a:gridCol w="501908"/>
                <a:gridCol w="501908"/>
                <a:gridCol w="501908"/>
                <a:gridCol w="501908"/>
                <a:gridCol w="501908"/>
                <a:gridCol w="501908"/>
                <a:gridCol w="501908"/>
                <a:gridCol w="501908"/>
                <a:gridCol w="501908"/>
                <a:gridCol w="501908"/>
                <a:gridCol w="501908"/>
              </a:tblGrid>
              <a:tr h="244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Subject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/ grades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6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7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8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9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10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12 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Mathematics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Latvian language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Ethics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Dancing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Visual arts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Science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Music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Housekeeping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History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Biology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Social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English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German or Russian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Informatics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Geography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Chemistry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Physics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Education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Economics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Cultural history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Policy and Law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Psychology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B05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70C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Jokerman"/>
                        <a:ea typeface="Calibri"/>
                        <a:cs typeface="Times New Roman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Sports</a:t>
                      </a: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70C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*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Jokerman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17" marR="552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1524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r>
              <a:rPr lang="lv-LV" b="1" dirty="0" smtClean="0"/>
              <a:t>CHOOL SUBJECTS THAT ARE TAUGHT FROM GRADE</a:t>
            </a:r>
            <a:r>
              <a:rPr lang="en-US" b="1" dirty="0" smtClean="0"/>
              <a:t> 1-12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Secondary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96200" cy="365759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lv-LV" dirty="0" smtClean="0"/>
              <a:t>	</a:t>
            </a:r>
            <a:r>
              <a:rPr lang="en-US" dirty="0" smtClean="0"/>
              <a:t>For the final three years of their schooling, academically-minded pupils may continue on to </a:t>
            </a:r>
            <a:r>
              <a:rPr lang="en-US" b="1" dirty="0" smtClean="0"/>
              <a:t>general secondary </a:t>
            </a:r>
            <a:r>
              <a:rPr lang="en-US" dirty="0" smtClean="0"/>
              <a:t>schools where they complete their university preparation by sitting for their certificate of general secondary education. Those with a more practical view on life choose </a:t>
            </a:r>
            <a:r>
              <a:rPr lang="en-US" b="1" dirty="0" smtClean="0"/>
              <a:t>vocational secondary</a:t>
            </a:r>
            <a:r>
              <a:rPr lang="en-US" dirty="0" smtClean="0"/>
              <a:t> schools instead, that culminate in certificates of vocational education.</a:t>
            </a:r>
          </a:p>
          <a:p>
            <a:endParaRPr lang="lv-LV" dirty="0"/>
          </a:p>
        </p:txBody>
      </p:sp>
      <p:pic>
        <p:nvPicPr>
          <p:cNvPr id="5122" name="Picture 2" descr="C:\Users\Neo\AppData\Local\Microsoft\Windows\Temporary Internet Files\Content.IE5\BLP2ZV9H\MC900290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105400"/>
            <a:ext cx="1696016" cy="1192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 smtClean="0"/>
              <a:t>Grading</a:t>
            </a:r>
            <a:r>
              <a:rPr lang="lv-LV" b="1" dirty="0" smtClean="0"/>
              <a:t> </a:t>
            </a:r>
            <a:r>
              <a:rPr lang="lv-LV" b="1" dirty="0" err="1" smtClean="0"/>
              <a:t>system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7696200" cy="49117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sz="3000" dirty="0" err="1" smtClean="0"/>
              <a:t>Educational</a:t>
            </a:r>
            <a:r>
              <a:rPr lang="lv-LV" sz="3000" dirty="0" smtClean="0"/>
              <a:t> </a:t>
            </a:r>
            <a:r>
              <a:rPr lang="lv-LV" sz="3000" dirty="0" err="1" smtClean="0"/>
              <a:t>achievements</a:t>
            </a:r>
            <a:r>
              <a:rPr lang="lv-LV" sz="3000" dirty="0" smtClean="0"/>
              <a:t> </a:t>
            </a:r>
            <a:r>
              <a:rPr lang="lv-LV" sz="3000" dirty="0" err="1" smtClean="0"/>
              <a:t>are</a:t>
            </a:r>
            <a:r>
              <a:rPr lang="lv-LV" sz="3000" dirty="0" smtClean="0"/>
              <a:t> </a:t>
            </a:r>
            <a:r>
              <a:rPr lang="lv-LV" sz="3000" dirty="0" err="1" smtClean="0"/>
              <a:t>assessed</a:t>
            </a:r>
            <a:r>
              <a:rPr lang="lv-LV" sz="3000" dirty="0" smtClean="0"/>
              <a:t> </a:t>
            </a:r>
            <a:r>
              <a:rPr lang="lv-LV" sz="3000" dirty="0" err="1" smtClean="0"/>
              <a:t>in</a:t>
            </a:r>
            <a:r>
              <a:rPr lang="lv-LV" sz="3000" dirty="0" smtClean="0"/>
              <a:t> a </a:t>
            </a:r>
            <a:r>
              <a:rPr lang="lv-LV" sz="3000" dirty="0" err="1" smtClean="0"/>
              <a:t>ten-point</a:t>
            </a:r>
            <a:r>
              <a:rPr lang="lv-LV" sz="3000" dirty="0" smtClean="0"/>
              <a:t> </a:t>
            </a:r>
            <a:r>
              <a:rPr lang="lv-LV" sz="3000" dirty="0" err="1" smtClean="0"/>
              <a:t>system</a:t>
            </a:r>
            <a:r>
              <a:rPr lang="lv-LV" sz="3000" dirty="0" smtClean="0"/>
              <a:t>: </a:t>
            </a:r>
          </a:p>
          <a:p>
            <a:pPr>
              <a:buNone/>
            </a:pPr>
            <a:r>
              <a:rPr lang="lv-LV" dirty="0" smtClean="0">
                <a:solidFill>
                  <a:srgbClr val="00B050"/>
                </a:solidFill>
              </a:rPr>
              <a:t>10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distinction</a:t>
            </a:r>
            <a:r>
              <a:rPr lang="lv-LV" dirty="0" smtClean="0"/>
              <a:t> </a:t>
            </a:r>
            <a:r>
              <a:rPr lang="lv-LV" i="1" dirty="0" smtClean="0"/>
              <a:t>(izcili)</a:t>
            </a:r>
            <a:r>
              <a:rPr lang="lv-LV" dirty="0" smtClean="0"/>
              <a:t>, </a:t>
            </a:r>
          </a:p>
          <a:p>
            <a:pPr>
              <a:buNone/>
            </a:pPr>
            <a:r>
              <a:rPr lang="lv-LV" dirty="0" smtClean="0">
                <a:solidFill>
                  <a:srgbClr val="00B050"/>
                </a:solidFill>
              </a:rPr>
              <a:t>9</a:t>
            </a:r>
            <a:r>
              <a:rPr lang="lv-LV" dirty="0" smtClean="0"/>
              <a:t> </a:t>
            </a:r>
            <a:r>
              <a:rPr lang="lv-LV" dirty="0" err="1" smtClean="0"/>
              <a:t>excellent</a:t>
            </a:r>
            <a:r>
              <a:rPr lang="lv-LV" dirty="0" smtClean="0"/>
              <a:t> </a:t>
            </a:r>
            <a:r>
              <a:rPr lang="lv-LV" i="1" dirty="0" smtClean="0"/>
              <a:t>(teicami)</a:t>
            </a:r>
            <a:r>
              <a:rPr lang="lv-LV" dirty="0" smtClean="0"/>
              <a:t>, </a:t>
            </a:r>
          </a:p>
          <a:p>
            <a:pPr>
              <a:buNone/>
            </a:pPr>
            <a:r>
              <a:rPr lang="lv-LV" dirty="0" smtClean="0">
                <a:solidFill>
                  <a:srgbClr val="92D050"/>
                </a:solidFill>
              </a:rPr>
              <a:t>8</a:t>
            </a:r>
            <a:r>
              <a:rPr lang="lv-LV" dirty="0" smtClean="0"/>
              <a:t> </a:t>
            </a:r>
            <a:r>
              <a:rPr lang="lv-LV" dirty="0" err="1" smtClean="0"/>
              <a:t>very</a:t>
            </a:r>
            <a:r>
              <a:rPr lang="lv-LV" dirty="0" smtClean="0"/>
              <a:t> </a:t>
            </a:r>
            <a:r>
              <a:rPr lang="lv-LV" dirty="0" err="1" smtClean="0"/>
              <a:t>good</a:t>
            </a:r>
            <a:r>
              <a:rPr lang="lv-LV" dirty="0" smtClean="0"/>
              <a:t> </a:t>
            </a:r>
            <a:r>
              <a:rPr lang="lv-LV" i="1" dirty="0" smtClean="0"/>
              <a:t>(ļoti labi)</a:t>
            </a:r>
            <a:r>
              <a:rPr lang="lv-LV" dirty="0" smtClean="0"/>
              <a:t>, </a:t>
            </a:r>
          </a:p>
          <a:p>
            <a:pPr>
              <a:buNone/>
            </a:pPr>
            <a:r>
              <a:rPr lang="lv-LV" dirty="0" smtClean="0">
                <a:solidFill>
                  <a:srgbClr val="92D050"/>
                </a:solidFill>
              </a:rPr>
              <a:t>7 </a:t>
            </a:r>
            <a:r>
              <a:rPr lang="lv-LV" dirty="0" err="1" smtClean="0"/>
              <a:t>good</a:t>
            </a:r>
            <a:r>
              <a:rPr lang="lv-LV" i="1" dirty="0" smtClean="0"/>
              <a:t>(labi)</a:t>
            </a:r>
            <a:r>
              <a:rPr lang="lv-LV" dirty="0" smtClean="0"/>
              <a:t>, </a:t>
            </a:r>
          </a:p>
          <a:p>
            <a:pPr>
              <a:buNone/>
            </a:pPr>
            <a:r>
              <a:rPr lang="lv-LV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lv-LV" dirty="0" smtClean="0"/>
              <a:t> </a:t>
            </a:r>
            <a:r>
              <a:rPr lang="lv-LV" dirty="0" err="1" smtClean="0"/>
              <a:t>almost</a:t>
            </a:r>
            <a:r>
              <a:rPr lang="lv-LV" dirty="0" smtClean="0"/>
              <a:t> </a:t>
            </a:r>
            <a:r>
              <a:rPr lang="lv-LV" dirty="0" err="1" smtClean="0"/>
              <a:t>good</a:t>
            </a:r>
            <a:r>
              <a:rPr lang="lv-LV" dirty="0" smtClean="0"/>
              <a:t> </a:t>
            </a:r>
            <a:r>
              <a:rPr lang="lv-LV" i="1" dirty="0" smtClean="0"/>
              <a:t>(gandrīz labi)</a:t>
            </a:r>
            <a:r>
              <a:rPr lang="lv-LV" dirty="0" smtClean="0"/>
              <a:t>,</a:t>
            </a:r>
          </a:p>
          <a:p>
            <a:pPr>
              <a:buNone/>
            </a:pPr>
            <a:r>
              <a:rPr lang="lv-LV" dirty="0" smtClean="0">
                <a:solidFill>
                  <a:srgbClr val="FFFF00"/>
                </a:solidFill>
              </a:rPr>
              <a:t>5 </a:t>
            </a:r>
            <a:r>
              <a:rPr lang="lv-LV" dirty="0" err="1" smtClean="0"/>
              <a:t>satisfactory</a:t>
            </a:r>
            <a:r>
              <a:rPr lang="lv-LV" dirty="0" smtClean="0"/>
              <a:t> </a:t>
            </a:r>
            <a:r>
              <a:rPr lang="lv-LV" i="1" dirty="0" smtClean="0"/>
              <a:t>(viduvēji)</a:t>
            </a:r>
            <a:r>
              <a:rPr lang="lv-LV" dirty="0" smtClean="0"/>
              <a:t>, </a:t>
            </a:r>
          </a:p>
          <a:p>
            <a:pPr>
              <a:buNone/>
            </a:pPr>
            <a:r>
              <a:rPr lang="lv-LV" dirty="0" smtClean="0">
                <a:solidFill>
                  <a:srgbClr val="FFFF00"/>
                </a:solidFill>
              </a:rPr>
              <a:t>4</a:t>
            </a:r>
            <a:r>
              <a:rPr lang="lv-LV" dirty="0" smtClean="0"/>
              <a:t> </a:t>
            </a:r>
            <a:r>
              <a:rPr lang="lv-LV" dirty="0" err="1" smtClean="0"/>
              <a:t>almost</a:t>
            </a:r>
            <a:r>
              <a:rPr lang="lv-LV" dirty="0" smtClean="0"/>
              <a:t> </a:t>
            </a:r>
            <a:r>
              <a:rPr lang="lv-LV" dirty="0" err="1" smtClean="0"/>
              <a:t>satisfactory</a:t>
            </a:r>
            <a:r>
              <a:rPr lang="lv-LV" dirty="0" smtClean="0"/>
              <a:t> </a:t>
            </a:r>
            <a:r>
              <a:rPr lang="lv-LV" i="1" dirty="0" smtClean="0"/>
              <a:t>(gandrīz viduvēji)</a:t>
            </a:r>
            <a:r>
              <a:rPr lang="lv-LV" dirty="0" smtClean="0"/>
              <a:t>,</a:t>
            </a:r>
          </a:p>
          <a:p>
            <a:pPr>
              <a:buNone/>
            </a:pPr>
            <a:r>
              <a:rPr lang="lv-LV" dirty="0" smtClean="0"/>
              <a:t> </a:t>
            </a:r>
            <a:r>
              <a:rPr lang="lv-LV" dirty="0" smtClean="0">
                <a:solidFill>
                  <a:srgbClr val="FF0000"/>
                </a:solidFill>
              </a:rPr>
              <a:t>3</a:t>
            </a:r>
            <a:r>
              <a:rPr lang="lv-LV" dirty="0" smtClean="0"/>
              <a:t> </a:t>
            </a:r>
            <a:r>
              <a:rPr lang="lv-LV" dirty="0" err="1" smtClean="0"/>
              <a:t>weak</a:t>
            </a:r>
            <a:r>
              <a:rPr lang="lv-LV" dirty="0" smtClean="0"/>
              <a:t> (vāji) </a:t>
            </a:r>
          </a:p>
          <a:p>
            <a:pPr>
              <a:buNone/>
            </a:pPr>
            <a:r>
              <a:rPr lang="lv-LV" dirty="0" smtClean="0">
                <a:solidFill>
                  <a:srgbClr val="FF0000"/>
                </a:solidFill>
              </a:rPr>
              <a:t>2</a:t>
            </a:r>
            <a:r>
              <a:rPr lang="lv-LV" dirty="0" smtClean="0"/>
              <a:t> </a:t>
            </a:r>
            <a:r>
              <a:rPr lang="lv-LV" dirty="0" err="1" smtClean="0"/>
              <a:t>very</a:t>
            </a:r>
            <a:r>
              <a:rPr lang="lv-LV" dirty="0" smtClean="0"/>
              <a:t> </a:t>
            </a:r>
            <a:r>
              <a:rPr lang="lv-LV" dirty="0" err="1" smtClean="0"/>
              <a:t>weak</a:t>
            </a:r>
            <a:r>
              <a:rPr lang="lv-LV" dirty="0" smtClean="0"/>
              <a:t>  </a:t>
            </a:r>
            <a:r>
              <a:rPr lang="lv-LV" i="1" dirty="0" smtClean="0"/>
              <a:t>(ļoti vāji), </a:t>
            </a:r>
          </a:p>
          <a:p>
            <a:pPr>
              <a:buNone/>
            </a:pPr>
            <a:r>
              <a:rPr lang="lv-LV" i="1" dirty="0" smtClean="0">
                <a:solidFill>
                  <a:srgbClr val="FF0000"/>
                </a:solidFill>
              </a:rPr>
              <a:t>1</a:t>
            </a:r>
            <a:r>
              <a:rPr lang="lv-LV" i="1" dirty="0" smtClean="0"/>
              <a:t> </a:t>
            </a:r>
            <a:r>
              <a:rPr lang="lv-LV" i="1" dirty="0" err="1" smtClean="0"/>
              <a:t>very</a:t>
            </a:r>
            <a:r>
              <a:rPr lang="lv-LV" i="1" dirty="0" smtClean="0"/>
              <a:t> </a:t>
            </a:r>
            <a:r>
              <a:rPr lang="lv-LV" i="1" dirty="0" err="1" smtClean="0"/>
              <a:t>very</a:t>
            </a:r>
            <a:r>
              <a:rPr lang="lv-LV" i="1" dirty="0" smtClean="0"/>
              <a:t> </a:t>
            </a:r>
            <a:r>
              <a:rPr lang="lv-LV" i="1" dirty="0" err="1" smtClean="0"/>
              <a:t>weak</a:t>
            </a:r>
            <a:r>
              <a:rPr lang="lv-LV" i="1" dirty="0" smtClean="0"/>
              <a:t> (ļoti, ļoti vāji)</a:t>
            </a:r>
            <a:r>
              <a:rPr lang="lv-LV" dirty="0" smtClean="0"/>
              <a:t>. </a:t>
            </a:r>
            <a:endParaRPr lang="en-US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Vocational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7543800" cy="36576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lv-LV" dirty="0" smtClean="0"/>
              <a:t>	</a:t>
            </a:r>
            <a:r>
              <a:rPr lang="en-US" dirty="0" smtClean="0"/>
              <a:t>Latvia has introduced a strategy of continuous vocational training which embraces the concept of life-long learning in order for everybody to remain up-to-date in job-related knowledge. It is hoped that soon half a million people will be participating in these paid programs every year.</a:t>
            </a:r>
          </a:p>
          <a:p>
            <a:endParaRPr lang="lv-LV" dirty="0"/>
          </a:p>
        </p:txBody>
      </p:sp>
      <p:pic>
        <p:nvPicPr>
          <p:cNvPr id="6146" name="Picture 2" descr="C:\Users\Neo\AppData\Local\Microsoft\Windows\Temporary Internet Files\Content.IE5\6R95N9UK\MC900054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419600"/>
            <a:ext cx="2438400" cy="222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Higher</a:t>
            </a:r>
            <a:r>
              <a:rPr lang="en-US" b="1" dirty="0" smtClean="0"/>
              <a:t>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lv-LV" dirty="0" smtClean="0"/>
              <a:t>	</a:t>
            </a:r>
            <a:r>
              <a:rPr lang="en-US" dirty="0" smtClean="0"/>
              <a:t>There are 34 state-recognized higher education institutions, including colleges that offer programs of 2 to 3 year’s duration, and universities offering academic training leading to bachelor’s and master’s degrees.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lv-LV" dirty="0"/>
          </a:p>
        </p:txBody>
      </p:sp>
      <p:pic>
        <p:nvPicPr>
          <p:cNvPr id="2051" name="Picture 3" descr="C:\Users\Neo\AppData\Local\Microsoft\Windows\Temporary Internet Files\Content.IE5\KUBM2SOY\MP9004394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495800"/>
            <a:ext cx="2667000" cy="1953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271</TotalTime>
  <Words>398</Words>
  <Application>Microsoft Office PowerPoint</Application>
  <PresentationFormat>On-screen Show (4:3)</PresentationFormat>
  <Paragraphs>305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 NORDPLUS projekts „Studēt vai strādāt?” („To study or to work?”) projekta nr.           NPJR-2014/10407   Latvian Education system</vt:lpstr>
      <vt:lpstr>DIAGRAM OF LATVIAN EDUCATIONAL  SYSTEM</vt:lpstr>
      <vt:lpstr>STRUCTURE   OF  THE LATVIAN  EDUCATION    SYSTEM</vt:lpstr>
      <vt:lpstr>Primary Education </vt:lpstr>
      <vt:lpstr>Slide 5</vt:lpstr>
      <vt:lpstr>Secondary Education </vt:lpstr>
      <vt:lpstr>Grading system</vt:lpstr>
      <vt:lpstr>Vocational Education </vt:lpstr>
      <vt:lpstr>Higher Education </vt:lpstr>
      <vt:lpstr>Academic higher education </vt:lpstr>
      <vt:lpstr>Tuition fee </vt:lpstr>
      <vt:lpstr>Adult education 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LATVIAN EDUCATIONAL SYSTEM</dc:title>
  <dc:creator/>
  <cp:lastModifiedBy>User</cp:lastModifiedBy>
  <cp:revision>66</cp:revision>
  <dcterms:created xsi:type="dcterms:W3CDTF">2006-08-16T00:00:00Z</dcterms:created>
  <dcterms:modified xsi:type="dcterms:W3CDTF">2014-11-24T17:45:13Z</dcterms:modified>
</cp:coreProperties>
</file>